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033" r:id="rId2"/>
    <p:sldId id="2971" r:id="rId3"/>
    <p:sldId id="3032" r:id="rId4"/>
    <p:sldId id="3020" r:id="rId5"/>
    <p:sldId id="3021" r:id="rId6"/>
    <p:sldId id="3019" r:id="rId7"/>
    <p:sldId id="3028" r:id="rId8"/>
    <p:sldId id="3029" r:id="rId9"/>
    <p:sldId id="3030" r:id="rId10"/>
    <p:sldId id="3031" r:id="rId11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82">
          <p15:clr>
            <a:srgbClr val="A4A3A4"/>
          </p15:clr>
        </p15:guide>
        <p15:guide id="2" pos="546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76" userDrawn="1">
          <p15:clr>
            <a:srgbClr val="A4A3A4"/>
          </p15:clr>
        </p15:guide>
        <p15:guide id="2" pos="2189" userDrawn="1">
          <p15:clr>
            <a:srgbClr val="A4A3A4"/>
          </p15:clr>
        </p15:guide>
        <p15:guide id="3" orient="horz" pos="3177" userDrawn="1">
          <p15:clr>
            <a:srgbClr val="A4A3A4"/>
          </p15:clr>
        </p15:guide>
        <p15:guide id="4" orient="horz" pos="3127" userDrawn="1">
          <p15:clr>
            <a:srgbClr val="A4A3A4"/>
          </p15:clr>
        </p15:guide>
        <p15:guide id="5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6666"/>
    <a:srgbClr val="0000FF"/>
    <a:srgbClr val="4075B5"/>
    <a:srgbClr val="83CAD8"/>
    <a:srgbClr val="003300"/>
    <a:srgbClr val="000099"/>
    <a:srgbClr val="666633"/>
    <a:srgbClr val="80800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어두운 스타일 1 - 강조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6" autoAdjust="0"/>
    <p:restoredTop sz="98387" autoAdjust="0"/>
  </p:normalViewPr>
  <p:slideViewPr>
    <p:cSldViewPr>
      <p:cViewPr>
        <p:scale>
          <a:sx n="120" d="100"/>
          <a:sy n="120" d="100"/>
        </p:scale>
        <p:origin x="-1698" y="-90"/>
      </p:cViewPr>
      <p:guideLst>
        <p:guide orient="horz" pos="482"/>
        <p:guide pos="5465"/>
      </p:guideLst>
    </p:cSldViewPr>
  </p:slideViewPr>
  <p:outlineViewPr>
    <p:cViewPr>
      <p:scale>
        <a:sx n="25" d="100"/>
        <a:sy n="25" d="100"/>
      </p:scale>
      <p:origin x="0" y="1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3330" y="-78"/>
      </p:cViewPr>
      <p:guideLst>
        <p:guide orient="horz" pos="3176"/>
        <p:guide orient="horz" pos="3177"/>
        <p:guide orient="horz" pos="3127"/>
        <p:guide pos="218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6" y="19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58" y="19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/>
          <a:lstStyle>
            <a:lvl1pPr algn="r">
              <a:defRPr sz="1200"/>
            </a:lvl1pPr>
          </a:lstStyle>
          <a:p>
            <a:fld id="{42E7DD30-6B1B-452E-BD44-CBC1D8C8EE36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6" y="9428590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58" y="9428590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 anchor="b"/>
          <a:lstStyle>
            <a:lvl1pPr algn="r">
              <a:defRPr sz="1200"/>
            </a:lvl1pPr>
          </a:lstStyle>
          <a:p>
            <a:fld id="{D15E2335-7F43-46DA-8200-246864C5CE1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30620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6" y="19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58" y="19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/>
          <a:lstStyle>
            <a:lvl1pPr algn="r">
              <a:defRPr sz="1200"/>
            </a:lvl1pPr>
          </a:lstStyle>
          <a:p>
            <a:fld id="{B89AE2E5-7084-4989-9E41-B74C4B28D987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87" tIns="45593" rIns="91187" bIns="4559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61"/>
            <a:ext cx="5438140" cy="4466988"/>
          </a:xfrm>
          <a:prstGeom prst="rect">
            <a:avLst/>
          </a:prstGeom>
        </p:spPr>
        <p:txBody>
          <a:bodyPr vert="horz" lIns="91187" tIns="45593" rIns="91187" bIns="45593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6" y="9428590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58" y="9428590"/>
            <a:ext cx="2945659" cy="496331"/>
          </a:xfrm>
          <a:prstGeom prst="rect">
            <a:avLst/>
          </a:prstGeom>
        </p:spPr>
        <p:txBody>
          <a:bodyPr vert="horz" lIns="91187" tIns="45593" rIns="91187" bIns="45593" rtlCol="0" anchor="b"/>
          <a:lstStyle>
            <a:lvl1pPr algn="r">
              <a:defRPr sz="1200"/>
            </a:lvl1pPr>
          </a:lstStyle>
          <a:p>
            <a:fld id="{EDEABC5B-F4A4-4D0A-A62E-2CDA0A404B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8502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80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2662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2442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2509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83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13" y="0"/>
            <a:ext cx="9155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2866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13" y="0"/>
            <a:ext cx="9155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 userDrawn="1"/>
        </p:nvSpPr>
        <p:spPr>
          <a:xfrm>
            <a:off x="-1982" y="6575848"/>
            <a:ext cx="4010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654DF1A-4707-44F0-A445-1204ACB28812}" type="slidenum">
              <a:rPr lang="ko-KR" altLang="en-US" sz="13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rPr>
              <a:pPr/>
              <a:t>‹#›</a:t>
            </a:fld>
            <a:endParaRPr lang="ko-KR" altLang="en-US" sz="1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901819" y="6628530"/>
            <a:ext cx="22333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bg1"/>
                </a:solidFill>
                <a:latin typeface="+mn-lt"/>
                <a:ea typeface="맑은 고딕"/>
              </a:rPr>
              <a:t>ⓒ2016 Korea</a:t>
            </a:r>
            <a:r>
              <a:rPr lang="en-US" altLang="ko-KR" sz="1000" b="1" baseline="0" dirty="0">
                <a:solidFill>
                  <a:schemeClr val="bg1"/>
                </a:solidFill>
                <a:latin typeface="+mn-lt"/>
                <a:ea typeface="맑은 고딕"/>
              </a:rPr>
              <a:t> Productivity Center</a:t>
            </a:r>
            <a:endParaRPr lang="ko-KR" altLang="en-US" sz="1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0" y="656704"/>
            <a:ext cx="9144000" cy="72000"/>
          </a:xfrm>
          <a:prstGeom prst="rect">
            <a:avLst/>
          </a:prstGeom>
          <a:solidFill>
            <a:srgbClr val="6EA5C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Rectangle 15"/>
          <p:cNvSpPr>
            <a:spLocks noChangeArrowheads="1"/>
          </p:cNvSpPr>
          <p:nvPr userDrawn="1"/>
        </p:nvSpPr>
        <p:spPr bwMode="ltGray">
          <a:xfrm>
            <a:off x="0" y="-21266"/>
            <a:ext cx="9144000" cy="765175"/>
          </a:xfrm>
          <a:prstGeom prst="rect">
            <a:avLst/>
          </a:prstGeom>
          <a:gradFill flip="none" rotWithShape="1">
            <a:gsLst>
              <a:gs pos="100000">
                <a:srgbClr val="85CDDB"/>
              </a:gs>
              <a:gs pos="60000">
                <a:srgbClr val="0E0238"/>
              </a:gs>
              <a:gs pos="100000">
                <a:schemeClr val="tx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latin typeface="Arial" charset="0"/>
              <a:ea typeface="굴림" pitchFamily="50" charset="-127"/>
            </a:endParaRPr>
          </a:p>
        </p:txBody>
      </p:sp>
      <p:pic>
        <p:nvPicPr>
          <p:cNvPr id="13" name="Picture 9" descr="G:\Seagate Backup\DANNYBOOK-D drive\&amp;O WORK\Y\Y PROJECT\현대\월례조회\line.png"/>
          <p:cNvPicPr>
            <a:picLocks noChangeAspect="1" noChangeArrowheads="1"/>
          </p:cNvPicPr>
          <p:nvPr userDrawn="1"/>
        </p:nvPicPr>
        <p:blipFill>
          <a:blip r:embed="rId3" cstate="print">
            <a:lum bright="100000" contrast="100000"/>
          </a:blip>
          <a:srcRect l="13432" t="28748" r="20399" b="17868"/>
          <a:stretch>
            <a:fillRect/>
          </a:stretch>
        </p:blipFill>
        <p:spPr bwMode="auto">
          <a:xfrm>
            <a:off x="6072201" y="396"/>
            <a:ext cx="3071834" cy="72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8955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0470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2302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657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519E-40E1-408A-A83A-60C8CE28CA16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0968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2519E-40E1-408A-A83A-60C8CE28CA16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4DF1A-4707-44F0-A445-1204ACB288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1236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0" y="92569"/>
            <a:ext cx="9143999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사업계획서 작성 지침 및 유의사항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39552" y="1124744"/>
            <a:ext cx="7952818" cy="59093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작성 시 한국생산성본부가 제시한 목차 및 내용을 임의 변경할 수 없음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사업계획서에는 평가표에 명시된 주요 평가 요소가 모두 기술되어야 하며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제안업체의 제안이나 아이디어를 별도로 제시할 수 있음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일반사항보다는 본 사업에 실제로 적용될 수 있는 사항 위주로 구체적 작성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사업계획서 내용은 명확한 용어를 사용하여 표현하여야 함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사업계획서 규격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- 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파워포인트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A4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를 기준으로 작성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- 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매수 제한 없으며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b="1" dirty="0" err="1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페이지별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쪽번호 부여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사업계획서 작성 문의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- 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한국생산성본부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IT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자격센터 남주혁 전문위원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(02-724-1169 / jhnam@kpc.or.kr)</a:t>
            </a: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20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240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5" descr="Blu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그림 4" descr="로고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-168275"/>
            <a:ext cx="2038350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그림 11" descr="Gray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6925"/>
            <a:ext cx="914400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그림 12" descr="Gray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0"/>
            <a:ext cx="1381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13"/>
          <p:cNvSpPr txBox="1">
            <a:spLocks noChangeArrowheads="1"/>
          </p:cNvSpPr>
          <p:nvPr/>
        </p:nvSpPr>
        <p:spPr bwMode="auto">
          <a:xfrm>
            <a:off x="1212836" y="1619793"/>
            <a:ext cx="7416824" cy="241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KPC </a:t>
            </a:r>
            <a:r>
              <a:rPr lang="ko-KR" alt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자격 강원지역센</a:t>
            </a:r>
            <a:r>
              <a:rPr lang="ko-KR" altLang="en-US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터</a:t>
            </a:r>
            <a:endParaRPr lang="en-US" altLang="ko-KR" sz="4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ko-KR" alt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사업계획서</a:t>
            </a:r>
            <a:endParaRPr lang="en-US" altLang="ko-KR" sz="4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algn="ctr" eaLnBrk="1" hangingPunct="1">
              <a:defRPr/>
            </a:pPr>
            <a:endParaRPr lang="en-US" altLang="ko-KR" sz="2500" b="1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altLang="ko-KR" sz="28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sz="2800" b="1" dirty="0">
                <a:solidFill>
                  <a:schemeClr val="bg1"/>
                </a:solidFill>
                <a:latin typeface="+mn-ea"/>
                <a:ea typeface="+mn-ea"/>
              </a:rPr>
              <a:t>2016. </a:t>
            </a:r>
            <a:r>
              <a:rPr lang="en-US" altLang="ko-KR" sz="2800" b="1" dirty="0" smtClean="0">
                <a:solidFill>
                  <a:schemeClr val="bg1"/>
                </a:solidFill>
                <a:latin typeface="+mn-ea"/>
                <a:ea typeface="+mn-ea"/>
              </a:rPr>
              <a:t>OO. OO.</a:t>
            </a:r>
            <a:endParaRPr lang="ko-KR" altLang="en-US" sz="2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465592" y="6197242"/>
            <a:ext cx="15568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2000" b="1" dirty="0" err="1" smtClean="0">
                <a:solidFill>
                  <a:schemeClr val="bg1"/>
                </a:solidFill>
              </a:rPr>
              <a:t>제안사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명칭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42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257795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1.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</a:t>
            </a:r>
            <a:r>
              <a:rPr lang="ko-KR" altLang="en-US" sz="2800" b="1" kern="0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제안사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소개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39552" y="1124744"/>
            <a:ext cx="6966972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</a:t>
            </a:r>
            <a:r>
              <a:rPr lang="ko-KR" altLang="en-US" b="1" dirty="0" err="1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제안사</a:t>
            </a: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일반 현황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i="1" dirty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주요 연혁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사업 소개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조직 및 인력 현황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최근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3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개년간 매출액 등을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303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2225289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2.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사업 개요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39552" y="1124744"/>
            <a:ext cx="6276077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사업목표 및 범위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i="1" dirty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자격 사업에 대한 명확한 이해를 바탕으로 적합한 시행 계획 기술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539552" y="3068960"/>
            <a:ext cx="584166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제안의 특징 및 장점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사업 추진 전략 및 제안내용의 특징 및 장점을 요약하여 기술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en-US" altLang="ko-KR" sz="1600" i="1" dirty="0">
              <a:solidFill>
                <a:srgbClr val="C00000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474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340029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3.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인력 및 조직 관리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39552" y="1124744"/>
            <a:ext cx="5444119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인력 및 조직 운영방안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지역센터 운영을 위한 전문 설비 및 공간 구축 계획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en-US" altLang="ko-KR" sz="1600" i="1" dirty="0">
              <a:solidFill>
                <a:srgbClr val="C00000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39552" y="2738244"/>
            <a:ext cx="5708614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시험 상황실 운영 계획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지역센터 내 상황실 설치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운영 계획 및 업무분장 계획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en-US" altLang="ko-KR" sz="1600" i="1" dirty="0">
              <a:solidFill>
                <a:srgbClr val="C00000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474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234230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4</a:t>
            </a:r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사업 수행 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9552" y="1124744"/>
            <a:ext cx="6662401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시험장 설치 및 운영 계획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시험장 확보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고사실 설치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감독관 확보 등 시험장 설치 계획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i="1" dirty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환자 발생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고사실 정전 및 네트워크 장애 등 위기 상황 대처 방안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1460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234230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4.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사업 수행 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9552" y="1124744"/>
            <a:ext cx="6280887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시험지 보관 및 보안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지역센터 내 시험지 보관 방안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시험지 고사장 보안배송 방안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i="1" dirty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답안지 회수 보관 및 보안백업 방안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보안이송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전송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방안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2454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234230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4.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사업 수행 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9552" y="1124744"/>
            <a:ext cx="4844596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고객 관리 방안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신규 고객 발굴 계획 및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기존 고객 관리 방안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i="1" dirty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( 2016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년 하반기 자격 마케팅 전략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3129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234230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5</a:t>
            </a:r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사업 관리 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9552" y="1124744"/>
            <a:ext cx="4503156" cy="8771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사업추진 체계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사업 수행 조직과 업무 분장 및 투입인력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684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359532" y="908720"/>
            <a:ext cx="8496944" cy="5616624"/>
          </a:xfrm>
          <a:prstGeom prst="roundRect">
            <a:avLst>
              <a:gd name="adj" fmla="val 1747"/>
            </a:avLst>
          </a:prstGeom>
          <a:gradFill flip="none" rotWithShape="1">
            <a:gsLst>
              <a:gs pos="0">
                <a:schemeClr val="tx1">
                  <a:lumMod val="0"/>
                  <a:lumOff val="100000"/>
                </a:schemeClr>
              </a:gs>
              <a:gs pos="0">
                <a:schemeClr val="bg1">
                  <a:lumMod val="85000"/>
                </a:schemeClr>
              </a:gs>
              <a:gs pos="51000">
                <a:schemeClr val="bg1"/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  <a:alpha val="4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3000"/>
              </a:lnSpc>
            </a:pPr>
            <a:endParaRPr lang="en-US" altLang="ko-KR" b="1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b="1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       </a:t>
            </a:r>
          </a:p>
          <a:p>
            <a:pPr>
              <a:lnSpc>
                <a:spcPts val="3000"/>
              </a:lnSpc>
            </a:pPr>
            <a:endParaRPr lang="en-US" altLang="ko-KR" b="1" dirty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92325" y="92569"/>
            <a:ext cx="234230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5. </a:t>
            </a:r>
            <a:r>
              <a:rPr lang="ko-KR" altLang="en-US" sz="2800" b="1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함초롬바탕" panose="02030504000101010101" pitchFamily="18" charset="-127"/>
              </a:rPr>
              <a:t> 사업 관리 </a:t>
            </a:r>
            <a:endParaRPr lang="ko-KR" altLang="en-US" sz="2800" b="1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9552" y="1124744"/>
            <a:ext cx="7883890" cy="868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□ 사업관리 방안</a:t>
            </a:r>
            <a:endParaRPr lang="en-US" altLang="ko-KR" b="1" dirty="0" smtClean="0">
              <a:solidFill>
                <a:prstClr val="black"/>
              </a:solidFill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 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(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위험관리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보안관리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진도관리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문서관리 등을 위한 조직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방법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, </a:t>
            </a:r>
            <a:r>
              <a:rPr lang="ko-KR" altLang="en-US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절차 내용 등을 제시</a:t>
            </a:r>
            <a:r>
              <a:rPr lang="en-US" altLang="ko-KR" sz="1600" i="1" dirty="0" smtClean="0">
                <a:solidFill>
                  <a:srgbClr val="C0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7229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>
          <a:solidFill>
            <a:schemeClr val="bg1">
              <a:lumMod val="75000"/>
            </a:schemeClr>
          </a:solidFill>
          <a:miter lim="800000"/>
          <a:headEnd/>
          <a:tailEnd/>
        </a:ln>
        <a:effectLst/>
      </a:spPr>
      <a:bodyPr wrap="square" tIns="180000" anchor="t" anchorCtr="0"/>
      <a:lstStyle>
        <a:defPPr marL="171450" indent="-171450">
          <a:buFont typeface="Wingdings" panose="05000000000000000000" pitchFamily="2" charset="2"/>
          <a:buChar char="ü"/>
          <a:defRPr sz="1200" dirty="0" smtClean="0">
            <a:solidFill>
              <a:srgbClr val="002060"/>
            </a:solidFill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53175</TotalTime>
  <Words>386</Words>
  <Application>Microsoft Office PowerPoint</Application>
  <PresentationFormat>화면 슬라이드 쇼(4:3)</PresentationFormat>
  <Paragraphs>70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이재욱</dc:creator>
  <cp:lastModifiedBy>남주혁</cp:lastModifiedBy>
  <cp:revision>3330</cp:revision>
  <cp:lastPrinted>2016-03-30T11:24:20Z</cp:lastPrinted>
  <dcterms:created xsi:type="dcterms:W3CDTF">2013-07-09T08:58:38Z</dcterms:created>
  <dcterms:modified xsi:type="dcterms:W3CDTF">2016-08-18T01:16:48Z</dcterms:modified>
</cp:coreProperties>
</file>